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78" r:id="rId2"/>
    <p:sldId id="304" r:id="rId3"/>
    <p:sldId id="279" r:id="rId4"/>
    <p:sldId id="288" r:id="rId5"/>
    <p:sldId id="329" r:id="rId6"/>
    <p:sldId id="290" r:id="rId7"/>
    <p:sldId id="321" r:id="rId8"/>
    <p:sldId id="322" r:id="rId9"/>
    <p:sldId id="323" r:id="rId10"/>
    <p:sldId id="324" r:id="rId11"/>
    <p:sldId id="345" r:id="rId12"/>
    <p:sldId id="311" r:id="rId13"/>
    <p:sldId id="328" r:id="rId14"/>
    <p:sldId id="330" r:id="rId15"/>
    <p:sldId id="331" r:id="rId16"/>
    <p:sldId id="344" r:id="rId17"/>
    <p:sldId id="315" r:id="rId18"/>
    <p:sldId id="332" r:id="rId19"/>
    <p:sldId id="333" r:id="rId20"/>
    <p:sldId id="346" r:id="rId21"/>
    <p:sldId id="316" r:id="rId22"/>
    <p:sldId id="334" r:id="rId23"/>
    <p:sldId id="335" r:id="rId24"/>
    <p:sldId id="341" r:id="rId25"/>
    <p:sldId id="340" r:id="rId26"/>
    <p:sldId id="342" r:id="rId27"/>
    <p:sldId id="343" r:id="rId28"/>
    <p:sldId id="336" r:id="rId29"/>
    <p:sldId id="347" r:id="rId30"/>
    <p:sldId id="360" r:id="rId31"/>
    <p:sldId id="361" r:id="rId32"/>
    <p:sldId id="337" r:id="rId33"/>
    <p:sldId id="363" r:id="rId34"/>
    <p:sldId id="364" r:id="rId35"/>
    <p:sldId id="365" r:id="rId36"/>
    <p:sldId id="366" r:id="rId37"/>
    <p:sldId id="374" r:id="rId38"/>
    <p:sldId id="367" r:id="rId39"/>
    <p:sldId id="368" r:id="rId40"/>
    <p:sldId id="370" r:id="rId41"/>
    <p:sldId id="371" r:id="rId42"/>
    <p:sldId id="372" r:id="rId43"/>
    <p:sldId id="373" r:id="rId44"/>
    <p:sldId id="281" r:id="rId45"/>
    <p:sldId id="292" r:id="rId46"/>
    <p:sldId id="377" r:id="rId47"/>
    <p:sldId id="376" r:id="rId48"/>
    <p:sldId id="362" r:id="rId49"/>
    <p:sldId id="348" r:id="rId50"/>
    <p:sldId id="349" r:id="rId51"/>
    <p:sldId id="350" r:id="rId52"/>
    <p:sldId id="351" r:id="rId53"/>
    <p:sldId id="352" r:id="rId54"/>
    <p:sldId id="354" r:id="rId55"/>
    <p:sldId id="355" r:id="rId56"/>
    <p:sldId id="356" r:id="rId57"/>
    <p:sldId id="357" r:id="rId58"/>
    <p:sldId id="358" r:id="rId59"/>
    <p:sldId id="359" r:id="rId6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5423" autoAdjust="0"/>
  </p:normalViewPr>
  <p:slideViewPr>
    <p:cSldViewPr>
      <p:cViewPr varScale="1">
        <p:scale>
          <a:sx n="110" d="100"/>
          <a:sy n="110" d="100"/>
        </p:scale>
        <p:origin x="21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77BA3-B0F5-433C-A95C-9E79E6966E1E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9707F-2F86-43E5-BF9B-7A99E8171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3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0416-C6AA-4B13-BB45-9A866099FB8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37C9-427E-49A0-9288-CBD192B5639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7B6F-7B55-4983-BA40-F81E09DBE14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62D96-3710-4AD9-B820-65439D3751D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8FB3-7588-4412-9485-46824A1B272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FDF0C-375F-4216-8ADC-0193850F3F6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E4090-6015-42D1-8AB6-051084209878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4C42-C8A1-470A-8ADF-30BF9BA11A28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E6A2-B627-4332-8489-BB562A29870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FE96-E797-4C34-BA19-6895721036E3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514A7-E7E5-4B3C-A163-857A020FE216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F5052-4B3A-4506-A72B-DE608F1E09F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DualStyleGAN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F14AE2D-8F66-4B33-B310-E6A8D99D9581}"/>
              </a:ext>
            </a:extLst>
          </p:cNvPr>
          <p:cNvSpPr txBox="1">
            <a:spLocks/>
          </p:cNvSpPr>
          <p:nvPr/>
        </p:nvSpPr>
        <p:spPr>
          <a:xfrm>
            <a:off x="0" y="198884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</a:rPr>
              <a:t>DualStyleGAN</a:t>
            </a:r>
            <a:r>
              <a:rPr lang="en-US" altLang="ko-KR" b="1" dirty="0">
                <a:latin typeface="+mn-ea"/>
                <a:ea typeface="+mn-ea"/>
              </a:rPr>
              <a:t/>
            </a:r>
            <a:br>
              <a:rPr lang="en-US" altLang="ko-KR" b="1" dirty="0">
                <a:latin typeface="+mn-ea"/>
                <a:ea typeface="+mn-ea"/>
              </a:rPr>
            </a:b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58211-C272-4C2D-ABA3-883A2A200A93}"/>
              </a:ext>
            </a:extLst>
          </p:cNvPr>
          <p:cNvSpPr txBox="1"/>
          <p:nvPr/>
        </p:nvSpPr>
        <p:spPr>
          <a:xfrm>
            <a:off x="971600" y="3429000"/>
            <a:ext cx="767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Pastiche Master: Exemplar-Based High-Resolution Portrait Style Transfer</a:t>
            </a:r>
            <a:endParaRPr lang="en-US" altLang="ko-KR" i="0" dirty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8789A-61DE-4DA2-AF88-77F7CBAB61BD}"/>
              </a:ext>
            </a:extLst>
          </p:cNvPr>
          <p:cNvSpPr txBox="1"/>
          <p:nvPr/>
        </p:nvSpPr>
        <p:spPr>
          <a:xfrm>
            <a:off x="6732240" y="5816600"/>
            <a:ext cx="191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ko-KR" altLang="en-US" i="0" dirty="0">
                <a:effectLst/>
                <a:latin typeface="+mn-ea"/>
              </a:rPr>
              <a:t>발표자 </a:t>
            </a:r>
            <a:r>
              <a:rPr lang="en-US" altLang="ko-KR" i="0" dirty="0">
                <a:effectLst/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이재호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A44189-0C99-4E71-BA9E-90E88E97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E8ABAB-22A6-4916-A589-60EDD7B1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4887ADF-6B41-46B3-B9B3-9E4418D3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26" y="2348880"/>
            <a:ext cx="8332625" cy="33864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823B98-F308-420A-834F-15FBF07A4F8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579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소개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Introduction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9769" y="1544028"/>
            <a:ext cx="187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간략한 </a:t>
            </a:r>
            <a:r>
              <a:rPr lang="ko-KR" altLang="en-US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소개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8412" y="2924944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기존의 모델 또한 적은 데이터와 학습으로 충분한 성능을 보여주었으나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반직관적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+ Style Transfer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적합하지 않음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초상화 스타일 전송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초점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76419" y="3543959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또 다른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스타일의 네트워크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만들어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스타일을 주입하는 새로운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Idea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CB7EEC-05D2-4364-A781-3E07189B3B0E}"/>
              </a:ext>
            </a:extLst>
          </p:cNvPr>
          <p:cNvSpPr txBox="1"/>
          <p:nvPr/>
        </p:nvSpPr>
        <p:spPr>
          <a:xfrm>
            <a:off x="1381594" y="4218023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각 계층의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 </a:t>
            </a:r>
            <a:r>
              <a:rPr lang="ko-KR" altLang="en-US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주입만들고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조정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다중 레벨 스타일 조작이 가능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BAB08-0FC3-4BF2-848A-DC221F0A487D}"/>
              </a:ext>
            </a:extLst>
          </p:cNvPr>
          <p:cNvSpPr txBox="1"/>
          <p:nvPr/>
        </p:nvSpPr>
        <p:spPr>
          <a:xfrm>
            <a:off x="1368413" y="4907750"/>
            <a:ext cx="6075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확장 도메인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스타일을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모델링하고 제어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1069AF-05F5-45A1-B43B-A6F121ED218F}"/>
              </a:ext>
            </a:extLst>
          </p:cNvPr>
          <p:cNvSpPr txBox="1"/>
          <p:nvPr/>
        </p:nvSpPr>
        <p:spPr>
          <a:xfrm>
            <a:off x="1368412" y="5351256"/>
            <a:ext cx="607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Robust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해상도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구조 스타일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+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유연한 다단계스타일 조작으로 미세 해상도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layer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Color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변조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DDAE71-70C0-4C72-B4A7-38F4FDA4F95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093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9769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Model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4" y="3167913"/>
            <a:ext cx="6227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Residual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방식으로 외부 스타일을 도입할 것을 제안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미세 조정 행동에 대한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분석을 기반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4" y="3897979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주요 구조 스타일을 효과적으로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modulate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할 수 있음을 보여줌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CA3955-D25D-4421-95D9-879658271D3D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1428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9960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Model Training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3" y="3460225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쉬운 스타일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전송작업으로 훈련을 시작 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난이도를 점진적으로 증가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시켜 대상 도메인으로 변환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702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생성 공간을 유지하도록 외부 스타일 경로를 먼저 정교하게 초기화 하는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점진적 미세 조정 방법론 소개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3" y="4484941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얼굴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-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초상화 쌍을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제공하기 위한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Face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 제시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AE470-F0C7-469D-9596-9DADA4A88765}"/>
              </a:ext>
            </a:extLst>
          </p:cNvPr>
          <p:cNvSpPr txBox="1"/>
          <p:nvPr/>
        </p:nvSpPr>
        <p:spPr>
          <a:xfrm>
            <a:off x="4579270" y="5220489"/>
            <a:ext cx="3665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Mode collapse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피하기 위해 모델을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Promote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하는 감독 역할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9" name="갈매기형 수장 11">
            <a:extLst>
              <a:ext uri="{FF2B5EF4-FFF2-40B4-BE49-F238E27FC236}">
                <a16:creationId xmlns:a16="http://schemas.microsoft.com/office/drawing/2014/main" id="{F9553FA0-8AC8-455C-ADB6-A21B5DDE9172}"/>
              </a:ext>
            </a:extLst>
          </p:cNvPr>
          <p:cNvSpPr/>
          <p:nvPr/>
        </p:nvSpPr>
        <p:spPr>
          <a:xfrm>
            <a:off x="4431619" y="5327946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갈매기형 수장 12">
            <a:extLst>
              <a:ext uri="{FF2B5EF4-FFF2-40B4-BE49-F238E27FC236}">
                <a16:creationId xmlns:a16="http://schemas.microsoft.com/office/drawing/2014/main" id="{3EAB7BEC-7FF2-45B0-B4BA-67AD6494BF8E}"/>
              </a:ext>
            </a:extLst>
          </p:cNvPr>
          <p:cNvSpPr/>
          <p:nvPr/>
        </p:nvSpPr>
        <p:spPr>
          <a:xfrm>
            <a:off x="4283968" y="5327946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F7DB2726-2BC5-49EC-B4EC-D1AA9FBB2A65}"/>
              </a:ext>
            </a:extLst>
          </p:cNvPr>
          <p:cNvSpPr/>
          <p:nvPr/>
        </p:nvSpPr>
        <p:spPr>
          <a:xfrm>
            <a:off x="5868144" y="4823495"/>
            <a:ext cx="144013" cy="396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45DA1B-3EE6-4691-8999-BD576F5749ED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99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576734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429083" y="168226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9960" y="1544028"/>
            <a:ext cx="2237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Contribution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8413" y="3460225"/>
            <a:ext cx="622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색과 구조 측면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계층적 스타일 조작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제공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외부 스타일 경로 설계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8414" y="2437847"/>
            <a:ext cx="7020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적은 데이터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로 외적 스타일을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특성화하는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DualStyleGAN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제안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예술적 초상화 생성에서 최첨단 방법보다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우수한 성능 달성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68413" y="4484941"/>
            <a:ext cx="636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강력한 전송 학습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위한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새로운 점진적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Fine-tuning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체계 제안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3C9E1A-9C0B-4EFC-9A79-43C7D102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B7019-BBC7-412E-AD24-D196BEE21315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906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8344" y="3021444"/>
            <a:ext cx="2007312" cy="815112"/>
            <a:chOff x="3720990" y="3152001"/>
            <a:chExt cx="2007312" cy="81511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20073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관련 작업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9462" y="359778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Related work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1685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StyleGAN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2774" y="2261190"/>
            <a:ext cx="67415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Toonify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조정과 함께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alignment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가 약해져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완벽한 스타일 전송에 실패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유효한 감독이 없음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색 전송에는 유효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구조적 스타일 전송에는 효과적이지 않음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72818-CBCF-467C-975D-88229776C241}"/>
              </a:ext>
            </a:extLst>
          </p:cNvPr>
          <p:cNvSpPr txBox="1"/>
          <p:nvPr/>
        </p:nvSpPr>
        <p:spPr>
          <a:xfrm>
            <a:off x="1853412" y="4428401"/>
            <a:ext cx="631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Image-to-Image translation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이 해결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주요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Idea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는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face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portrait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사이의 양방향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mapping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을 배우는 것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갈매기형 수장 11">
            <a:extLst>
              <a:ext uri="{FF2B5EF4-FFF2-40B4-BE49-F238E27FC236}">
                <a16:creationId xmlns:a16="http://schemas.microsoft.com/office/drawing/2014/main" id="{B2A1022F-DA74-4F57-9EEE-D7D74908B79E}"/>
              </a:ext>
            </a:extLst>
          </p:cNvPr>
          <p:cNvSpPr/>
          <p:nvPr/>
        </p:nvSpPr>
        <p:spPr>
          <a:xfrm>
            <a:off x="1705762" y="4535858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갈매기형 수장 12">
            <a:extLst>
              <a:ext uri="{FF2B5EF4-FFF2-40B4-BE49-F238E27FC236}">
                <a16:creationId xmlns:a16="http://schemas.microsoft.com/office/drawing/2014/main" id="{EE5E1580-4855-4054-B583-DCDD0622E2DB}"/>
              </a:ext>
            </a:extLst>
          </p:cNvPr>
          <p:cNvSpPr/>
          <p:nvPr/>
        </p:nvSpPr>
        <p:spPr>
          <a:xfrm>
            <a:off x="1558111" y="4535858"/>
            <a:ext cx="156148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917698-EE7A-4D70-A288-4B16E158FD47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6815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3966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Image-to-image translation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39FFAE-4861-4851-A5B6-813821DD68B7}"/>
              </a:ext>
            </a:extLst>
          </p:cNvPr>
          <p:cNvSpPr txBox="1"/>
          <p:nvPr/>
        </p:nvSpPr>
        <p:spPr>
          <a:xfrm>
            <a:off x="1142774" y="2276872"/>
            <a:ext cx="674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U-GAT-IT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Domain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간의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공유되는 주요 영역에 초점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맞춤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97A4A-8AB7-4276-8D25-3385E8E6A7F7}"/>
              </a:ext>
            </a:extLst>
          </p:cNvPr>
          <p:cNvSpPr txBox="1"/>
          <p:nvPr/>
        </p:nvSpPr>
        <p:spPr>
          <a:xfrm>
            <a:off x="1195217" y="3293279"/>
            <a:ext cx="6970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AniGAN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Discriminator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공유 계층을 사용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두 도메인의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공통 특징 추출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0B10D-9C41-41DD-B10E-2D5DCA7B943B}"/>
              </a:ext>
            </a:extLst>
          </p:cNvPr>
          <p:cNvSpPr txBox="1"/>
          <p:nvPr/>
        </p:nvSpPr>
        <p:spPr>
          <a:xfrm>
            <a:off x="1195217" y="4354838"/>
            <a:ext cx="6970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GANs ‘N Roses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Content code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 code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추출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Scaling, Rotating, Cropping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등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다양한 증강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증강에 의해 바뀌는 것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(contents),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영향을 받지 않는 것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(Style)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구분 할 수 있게 학습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8401B5-6EEB-4C00-BFF4-CBF4E088F5D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497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7687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60694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66204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18553" y="174235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9238" y="1604119"/>
            <a:ext cx="2162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DualStyleGAN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4E6C-7C39-49C7-882D-1E1D3FD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39FFAE-4861-4851-A5B6-813821DD68B7}"/>
              </a:ext>
            </a:extLst>
          </p:cNvPr>
          <p:cNvSpPr txBox="1"/>
          <p:nvPr/>
        </p:nvSpPr>
        <p:spPr>
          <a:xfrm>
            <a:off x="1142774" y="2276872"/>
            <a:ext cx="6741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이전 모델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들의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단점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복잡한 양방향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translation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하면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저해상도 이미지 생성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긴 훈련시간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0B10D-9C41-41DD-B10E-2D5DCA7B943B}"/>
              </a:ext>
            </a:extLst>
          </p:cNvPr>
          <p:cNvSpPr txBox="1"/>
          <p:nvPr/>
        </p:nvSpPr>
        <p:spPr>
          <a:xfrm>
            <a:off x="1142774" y="4067256"/>
            <a:ext cx="69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DualStyleGAN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장점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고해상도 초상화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만드는데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효율적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유연한 계층적 스타일 제어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제공하는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미세 조정 프레임워크를 따름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D1A99D-8F7A-4973-B886-40178B29F8F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859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661" y="932820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661" y="703148"/>
            <a:ext cx="3333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DualStyleGAN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176685" y="527510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0" y="551754"/>
            <a:ext cx="3184429" cy="595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Related Work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Portrait Style Transfer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Experiments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Output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Architecture &amp; Code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DualStyleGAN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71A809-3FD7-4D18-BED1-4A9081A1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1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02020" y="2967335"/>
            <a:ext cx="3739960" cy="923330"/>
            <a:chOff x="3720990" y="3152001"/>
            <a:chExt cx="3739960" cy="923330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37399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초상화 스타일 전송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94826" y="370599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Portrait style transfer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8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119251" y="443249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971600" y="443249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58270" y="4294257"/>
            <a:ext cx="1020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목표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942" y="5135313"/>
            <a:ext cx="6070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원래 도메인과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확장된 도메인의 스타일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모두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특성화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가능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943" y="4703265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Pre-trained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기반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35695" y="5592142"/>
            <a:ext cx="6070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다양한 스타일을 학습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두 가지 개별 스타일 경로로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두 종류의 스타일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명시적으로 모델링하기 위해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유효한 감독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찾는 것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78CB16-1BAD-4CEF-AA61-7BB77107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18" y="1643494"/>
            <a:ext cx="6661798" cy="25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14B3A37-4BE8-4B99-BB20-634955B7343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475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98039" y="1596137"/>
            <a:ext cx="2757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Facial </a:t>
            </a:r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Destylization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4532" y="5062704"/>
            <a:ext cx="2181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된 결과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6D389-CB41-4D0C-9ECA-4C4863FF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54" y="2372130"/>
            <a:ext cx="6609923" cy="199462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803D445-644D-4AA0-B82B-9B446972F9D9}"/>
              </a:ext>
            </a:extLst>
          </p:cNvPr>
          <p:cNvSpPr/>
          <p:nvPr/>
        </p:nvSpPr>
        <p:spPr>
          <a:xfrm>
            <a:off x="2483768" y="4746630"/>
            <a:ext cx="5040554" cy="266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731369-BCEF-40C5-A3CA-4E910E4C374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430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8039" y="3151360"/>
            <a:ext cx="585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Target Domain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의 예술적 초상화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		Face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영역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예술적 초상화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에서 사실적인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얼굴을 회복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하여 감독으로서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고정된 얼굴과 초상화의 쌍을 형성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하는 것을 목표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0691" y="3497935"/>
            <a:ext cx="161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외관 불일치 이슈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598039" y="1596137"/>
            <a:ext cx="2757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Facial </a:t>
            </a:r>
            <a:r>
              <a:rPr lang="en-US" altLang="ko-KR" sz="2200" b="1" dirty="0" err="1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Destylization</a:t>
            </a:r>
            <a:endParaRPr lang="en-US" altLang="ko-KR" sz="22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+mj-ea"/>
              <a:ea typeface="+mj-ea"/>
            </a:endParaRP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A6C08660-1E5B-4115-A0AE-CFCB9279313C}"/>
              </a:ext>
            </a:extLst>
          </p:cNvPr>
          <p:cNvSpPr/>
          <p:nvPr/>
        </p:nvSpPr>
        <p:spPr>
          <a:xfrm>
            <a:off x="5081940" y="3219531"/>
            <a:ext cx="1031013" cy="2054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60468" y="4170451"/>
            <a:ext cx="6106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Face Realism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과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fidelity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사이에서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균형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을 맞추는 것이 중대한 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Challenge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04E915-C355-44E4-BC78-ADC8493CD293}"/>
              </a:ext>
            </a:extLst>
          </p:cNvPr>
          <p:cNvSpPr/>
          <p:nvPr/>
        </p:nvSpPr>
        <p:spPr>
          <a:xfrm>
            <a:off x="1979712" y="5013176"/>
            <a:ext cx="504056" cy="147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86D50-FBEA-48F4-9FAB-CAA91BD483F7}"/>
              </a:ext>
            </a:extLst>
          </p:cNvPr>
          <p:cNvSpPr txBox="1"/>
          <p:nvPr/>
        </p:nvSpPr>
        <p:spPr>
          <a:xfrm>
            <a:off x="2534450" y="4903456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Multi-stage </a:t>
            </a:r>
            <a:r>
              <a:rPr lang="en-US" altLang="ko-KR" sz="16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Destylization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방법 제안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사실성 향상</a:t>
            </a:r>
            <a:r>
              <a: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4986B-8046-4471-AE8B-3E6B978C03CC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841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8038" y="3151360"/>
            <a:ext cx="628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pSp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인코더를 사용하여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FFHQ face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Z+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embed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되도록 수정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 의해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StyleGAN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latent space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에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embedding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initialization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60468" y="5013176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FFHQ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StyleGAN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 G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와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85C480-3EF1-4164-9D85-EF831BC1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90" y="3625995"/>
            <a:ext cx="2191056" cy="1276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855937-FB01-4EC8-A960-304AB93B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52" y="5056698"/>
            <a:ext cx="1209844" cy="257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3A1CD3-BA9E-4523-99D9-CDCC14813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06" y="5082426"/>
            <a:ext cx="1905266" cy="2000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21C3DD9-5674-4BAB-B59B-0304E0DFB391}"/>
              </a:ext>
            </a:extLst>
          </p:cNvPr>
          <p:cNvSpPr txBox="1"/>
          <p:nvPr/>
        </p:nvSpPr>
        <p:spPr>
          <a:xfrm>
            <a:off x="1555385" y="5684763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실제 얼굴로 훈련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되지만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E(S)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의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색상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과 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구조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</a:rPr>
              <a:t>를 잘 포착함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AB462-09A6-4339-9663-BD85D66B31C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212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98039" y="2294319"/>
            <a:ext cx="5709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atin typeface="+mj-ea"/>
                <a:ea typeface="+mj-ea"/>
              </a:rPr>
              <a:t>추출된 </a:t>
            </a: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를 </a:t>
            </a:r>
            <a:r>
              <a:rPr lang="en-US" altLang="ko-KR" sz="1600" b="1" dirty="0"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latin typeface="+mj-ea"/>
                <a:ea typeface="+mj-ea"/>
              </a:rPr>
              <a:t>된 </a:t>
            </a:r>
            <a:r>
              <a:rPr lang="ko-KR" altLang="en-US" sz="1600" b="1" dirty="0" err="1">
                <a:latin typeface="+mj-ea"/>
                <a:ea typeface="+mj-ea"/>
              </a:rPr>
              <a:t>생성기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g'</a:t>
            </a:r>
            <a:r>
              <a:rPr lang="ko-KR" altLang="en-US" sz="1600" b="1" dirty="0">
                <a:latin typeface="+mj-ea"/>
                <a:ea typeface="+mj-ea"/>
              </a:rPr>
              <a:t>를 이용해 최적화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optimization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68E38-3AE2-4DBD-93B2-9F8A079021E5}"/>
              </a:ext>
            </a:extLst>
          </p:cNvPr>
          <p:cNvSpPr txBox="1"/>
          <p:nvPr/>
        </p:nvSpPr>
        <p:spPr>
          <a:xfrm>
            <a:off x="1555385" y="4149080"/>
            <a:ext cx="628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σ(z+)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z+</a:t>
            </a:r>
            <a:r>
              <a:rPr lang="ko-KR" altLang="en-US" sz="1600" b="1" dirty="0">
                <a:latin typeface="+mn-ea"/>
              </a:rPr>
              <a:t>안에서 </a:t>
            </a:r>
            <a:r>
              <a:rPr lang="en-US" altLang="ko-KR" sz="1600" b="1" dirty="0">
                <a:latin typeface="+mn-ea"/>
              </a:rPr>
              <a:t>18</a:t>
            </a:r>
            <a:r>
              <a:rPr lang="ko-KR" altLang="en-US" sz="1600" b="1" dirty="0">
                <a:latin typeface="+mn-ea"/>
              </a:rPr>
              <a:t>개의 다른 </a:t>
            </a:r>
            <a:r>
              <a:rPr lang="en-US" altLang="ko-KR" sz="1600" b="1" dirty="0">
                <a:latin typeface="+mn-ea"/>
              </a:rPr>
              <a:t>512</a:t>
            </a:r>
            <a:r>
              <a:rPr lang="ko-KR" altLang="en-US" sz="1600" b="1" dirty="0">
                <a:latin typeface="+mn-ea"/>
              </a:rPr>
              <a:t>차원 벡터의 표준 오차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l-GR" altLang="ko-KR" sz="1600" b="1" dirty="0"/>
              <a:t>λ</a:t>
            </a:r>
            <a:r>
              <a:rPr lang="en-US" altLang="ko-KR" sz="1100" b="1" dirty="0"/>
              <a:t>ID</a:t>
            </a:r>
            <a:r>
              <a:rPr lang="en-US" altLang="ko-KR" sz="1600" b="1" dirty="0"/>
              <a:t> = 0.1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1C3DD9-5674-4BAB-B59B-0304E0DFB391}"/>
              </a:ext>
            </a:extLst>
          </p:cNvPr>
          <p:cNvSpPr txBox="1"/>
          <p:nvPr/>
        </p:nvSpPr>
        <p:spPr>
          <a:xfrm>
            <a:off x="1555695" y="5157192"/>
            <a:ext cx="628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z</a:t>
            </a:r>
            <a:r>
              <a:rPr lang="ko-KR" altLang="en-US" sz="1600" b="1" dirty="0">
                <a:latin typeface="+mn-ea"/>
              </a:rPr>
              <a:t>ˆ</a:t>
            </a:r>
            <a:r>
              <a:rPr lang="en-US" altLang="ko-KR" sz="1600" b="1" baseline="-25000" dirty="0">
                <a:latin typeface="+mn-ea"/>
              </a:rPr>
              <a:t>e</a:t>
            </a:r>
            <a:r>
              <a:rPr lang="en-US" altLang="ko-KR" sz="1600" b="1" dirty="0">
                <a:latin typeface="+mn-ea"/>
              </a:rPr>
              <a:t>+</a:t>
            </a:r>
            <a:r>
              <a:rPr lang="ko-KR" altLang="en-US" sz="1600" b="1" dirty="0">
                <a:latin typeface="+mn-ea"/>
              </a:rPr>
              <a:t>를 찾은 후 과적합을 피하기 위해 </a:t>
            </a:r>
            <a:r>
              <a:rPr lang="en-US" altLang="ko-KR" sz="1600" b="1" dirty="0">
                <a:latin typeface="+mn-ea"/>
              </a:rPr>
              <a:t>z</a:t>
            </a:r>
            <a:r>
              <a:rPr lang="ko-KR" altLang="en-US" sz="1600" b="1" dirty="0">
                <a:latin typeface="+mn-ea"/>
              </a:rPr>
              <a:t>ˆ</a:t>
            </a:r>
            <a:r>
              <a:rPr lang="en-US" altLang="ko-KR" sz="1600" b="1" baseline="-25000" dirty="0">
                <a:latin typeface="+mn-ea"/>
              </a:rPr>
              <a:t>e</a:t>
            </a:r>
            <a:r>
              <a:rPr lang="en-US" altLang="ko-KR" sz="1600" b="1" dirty="0">
                <a:latin typeface="+mn-ea"/>
              </a:rPr>
              <a:t>+</a:t>
            </a:r>
            <a:r>
              <a:rPr lang="ko-KR" altLang="en-US" sz="1600" b="1" dirty="0">
                <a:latin typeface="+mn-ea"/>
              </a:rPr>
              <a:t>를 잘 정의된 </a:t>
            </a:r>
            <a:r>
              <a:rPr lang="en-US" altLang="ko-KR" sz="1600" b="1" dirty="0">
                <a:latin typeface="+mn-ea"/>
              </a:rPr>
              <a:t>Z </a:t>
            </a:r>
            <a:r>
              <a:rPr lang="ko-KR" altLang="en-US" sz="1600" b="1" dirty="0">
                <a:latin typeface="+mn-ea"/>
              </a:rPr>
              <a:t>공간으로 당기는 정규화 항을 설계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168581-E6A5-4E3D-B1DA-4C7D37BD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06" y="2737520"/>
            <a:ext cx="5069791" cy="120461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ECE8FF2-23ED-4B62-ADC9-67297DB71789}"/>
              </a:ext>
            </a:extLst>
          </p:cNvPr>
          <p:cNvSpPr txBox="1"/>
          <p:nvPr/>
        </p:nvSpPr>
        <p:spPr>
          <a:xfrm>
            <a:off x="1560236" y="5877272"/>
            <a:ext cx="628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>
                <a:latin typeface="+mn-ea"/>
              </a:rPr>
              <a:t>최적화 전 </a:t>
            </a:r>
            <a:r>
              <a:rPr lang="en-US" altLang="ko-KR" sz="1600" b="1" dirty="0">
                <a:latin typeface="+mn-ea"/>
              </a:rPr>
              <a:t>z+</a:t>
            </a:r>
            <a:r>
              <a:rPr lang="ko-KR" altLang="en-US" sz="1600" b="1" dirty="0">
                <a:latin typeface="+mn-ea"/>
              </a:rPr>
              <a:t>를 초기화</a:t>
            </a:r>
            <a:endParaRPr lang="en-US" altLang="ko-KR" sz="16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738B5-4D90-4EF5-8523-DAF0D727661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35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1" y="1638660"/>
            <a:ext cx="388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Latent optimization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64284C-90D0-4110-8F7D-F422737E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18" y="2132856"/>
            <a:ext cx="3677163" cy="15908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9832DE-5BF1-40CE-AD9E-3B29CE02FFB4}"/>
              </a:ext>
            </a:extLst>
          </p:cNvPr>
          <p:cNvSpPr txBox="1"/>
          <p:nvPr/>
        </p:nvSpPr>
        <p:spPr>
          <a:xfrm>
            <a:off x="1608125" y="3744090"/>
            <a:ext cx="628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(e)-(g): Regularization prevents overfitting to the face-irrelevant green toy.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D3446A-FB05-4E09-A19B-1E8D6C4E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86" y="4066256"/>
            <a:ext cx="3591426" cy="161947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0EDAE9D-7704-43D7-B28C-A5CA345826BF}"/>
              </a:ext>
            </a:extLst>
          </p:cNvPr>
          <p:cNvSpPr txBox="1"/>
          <p:nvPr/>
        </p:nvSpPr>
        <p:spPr>
          <a:xfrm>
            <a:off x="1608125" y="5700121"/>
            <a:ext cx="628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(h)-(j): z</a:t>
            </a:r>
            <a:r>
              <a:rPr lang="en-US" altLang="ko-KR" baseline="-25000" dirty="0"/>
              <a:t>e</a:t>
            </a:r>
            <a:r>
              <a:rPr lang="en-US" altLang="ko-KR" sz="1400" dirty="0"/>
              <a:t>+ serves as a good initial value to fit the complex cartoon faces.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28517B-559A-4361-B25C-0FD325776A0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1441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EB4EB0-A2CF-4AEF-9EE5-FA851138DF82}"/>
              </a:ext>
            </a:extLst>
          </p:cNvPr>
          <p:cNvSpPr txBox="1"/>
          <p:nvPr/>
        </p:nvSpPr>
        <p:spPr>
          <a:xfrm>
            <a:off x="1193122" y="1638660"/>
            <a:ext cx="373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단계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j-ea"/>
                <a:ea typeface="+mj-ea"/>
              </a:rPr>
              <a:t>: Image embedding</a:t>
            </a:r>
          </a:p>
        </p:txBody>
      </p:sp>
      <p:sp>
        <p:nvSpPr>
          <p:cNvPr id="39" name="갈매기형 수장 14">
            <a:extLst>
              <a:ext uri="{FF2B5EF4-FFF2-40B4-BE49-F238E27FC236}">
                <a16:creationId xmlns:a16="http://schemas.microsoft.com/office/drawing/2014/main" id="{3FAD9877-35B4-41A6-BE21-0D33E4C297F2}"/>
              </a:ext>
            </a:extLst>
          </p:cNvPr>
          <p:cNvSpPr/>
          <p:nvPr/>
        </p:nvSpPr>
        <p:spPr>
          <a:xfrm>
            <a:off x="1415004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갈매기형 수장 15">
            <a:extLst>
              <a:ext uri="{FF2B5EF4-FFF2-40B4-BE49-F238E27FC236}">
                <a16:creationId xmlns:a16="http://schemas.microsoft.com/office/drawing/2014/main" id="{07D91300-754B-42A1-82BC-CDE847E1EA6C}"/>
              </a:ext>
            </a:extLst>
          </p:cNvPr>
          <p:cNvSpPr/>
          <p:nvPr/>
        </p:nvSpPr>
        <p:spPr>
          <a:xfrm>
            <a:off x="1267353" y="1734371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EDAE9D-7704-43D7-B28C-A5CA345826BF}"/>
              </a:ext>
            </a:extLst>
          </p:cNvPr>
          <p:cNvSpPr txBox="1"/>
          <p:nvPr/>
        </p:nvSpPr>
        <p:spPr>
          <a:xfrm>
            <a:off x="1267353" y="4659024"/>
            <a:ext cx="724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 </a:t>
            </a:r>
            <a:r>
              <a:rPr lang="en-US" altLang="ko-KR" sz="1600" b="1" dirty="0"/>
              <a:t>z</a:t>
            </a:r>
            <a:r>
              <a:rPr lang="ko-KR" altLang="en-US" sz="1600" b="1" dirty="0"/>
              <a:t>ˆ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 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z</a:t>
            </a:r>
            <a:r>
              <a:rPr lang="en-US" altLang="ko-KR" sz="1600" b="1" baseline="-25000" dirty="0"/>
              <a:t>i</a:t>
            </a:r>
            <a:r>
              <a:rPr lang="en-US" altLang="ko-KR" sz="1600" b="1" dirty="0"/>
              <a:t>+ (=E(g(z</a:t>
            </a:r>
            <a:r>
              <a:rPr lang="ko-KR" altLang="en-US" sz="1600" b="1" dirty="0"/>
              <a:t>ˆ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+))) </a:t>
            </a:r>
            <a:r>
              <a:rPr lang="ko-KR" altLang="en-US" sz="1600" dirty="0"/>
              <a:t>비현실적인 얼굴 정보를 추가로 제거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z</a:t>
            </a:r>
            <a:r>
              <a:rPr lang="en-US" altLang="ko-KR" sz="1600" b="1" baseline="-25000" dirty="0"/>
              <a:t>i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와 </a:t>
            </a:r>
            <a:r>
              <a:rPr lang="en-US" altLang="ko-KR" sz="1600" b="1" dirty="0"/>
              <a:t>z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 한 쌍으로 훈련을 진행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</a:t>
            </a:r>
            <a:r>
              <a:rPr lang="ko-KR" altLang="en-US" sz="1600" dirty="0"/>
              <a:t>를 모방하기 위해 유효한 감독을 제공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55EFEB-0EAD-4B77-80C1-BA7628C0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2353628"/>
            <a:ext cx="7154273" cy="211484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650A4C-3549-40CB-B561-4A73A86622C9}"/>
              </a:ext>
            </a:extLst>
          </p:cNvPr>
          <p:cNvSpPr/>
          <p:nvPr/>
        </p:nvSpPr>
        <p:spPr>
          <a:xfrm>
            <a:off x="2555776" y="4797152"/>
            <a:ext cx="144016" cy="91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8F57A8-E17E-4BB4-9A87-6C4F9E7441F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950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4536" y="211137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i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 와 </a:t>
            </a: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</a:t>
            </a:r>
            <a:r>
              <a:rPr lang="ko-KR" altLang="en-US" sz="1600" b="1" dirty="0">
                <a:latin typeface="+mj-ea"/>
                <a:ea typeface="+mj-ea"/>
              </a:rPr>
              <a:t> 한 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4536" y="1679322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z</a:t>
            </a:r>
            <a:r>
              <a:rPr lang="en-US" altLang="ko-KR" sz="1600" b="1" baseline="-25000" dirty="0">
                <a:latin typeface="+mj-ea"/>
                <a:ea typeface="+mj-ea"/>
              </a:rPr>
              <a:t>i</a:t>
            </a:r>
            <a:r>
              <a:rPr lang="en-US" altLang="ko-KR" sz="1600" b="1" dirty="0">
                <a:latin typeface="+mj-ea"/>
                <a:ea typeface="+mj-ea"/>
              </a:rPr>
              <a:t>+ (=E(g(z</a:t>
            </a:r>
            <a:r>
              <a:rPr lang="ko-KR" altLang="en-US" sz="1600" b="1" dirty="0">
                <a:latin typeface="+mj-ea"/>
                <a:ea typeface="+mj-ea"/>
              </a:rPr>
              <a:t>ˆ</a:t>
            </a:r>
            <a:r>
              <a:rPr lang="en-US" altLang="ko-KR" sz="1600" b="1" baseline="-25000" dirty="0">
                <a:latin typeface="+mj-ea"/>
                <a:ea typeface="+mj-ea"/>
              </a:rPr>
              <a:t>e</a:t>
            </a:r>
            <a:r>
              <a:rPr lang="en-US" altLang="ko-KR" sz="1600" b="1" dirty="0">
                <a:latin typeface="+mj-ea"/>
                <a:ea typeface="+mj-ea"/>
              </a:rPr>
              <a:t>+)))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1E1A4D8-149B-47E3-BA0F-25D97BACA106}"/>
              </a:ext>
            </a:extLst>
          </p:cNvPr>
          <p:cNvSpPr txBox="1"/>
          <p:nvPr/>
        </p:nvSpPr>
        <p:spPr>
          <a:xfrm>
            <a:off x="1103771" y="6488517"/>
            <a:ext cx="1316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72123"/>
                </a:solidFill>
              </a:rPr>
              <a:t>z</a:t>
            </a:r>
            <a:r>
              <a:rPr lang="en-US" altLang="ko-KR" sz="1600" b="1" baseline="-25000" dirty="0">
                <a:solidFill>
                  <a:srgbClr val="272123"/>
                </a:solidFill>
              </a:rPr>
              <a:t>i</a:t>
            </a:r>
            <a:r>
              <a:rPr lang="en-US" altLang="ko-KR" sz="1600" b="1" dirty="0">
                <a:solidFill>
                  <a:srgbClr val="272123"/>
                </a:solidFill>
              </a:rPr>
              <a:t>+,</a:t>
            </a:r>
            <a:r>
              <a:rPr lang="ko-KR" altLang="en-US" sz="1600" b="1" dirty="0">
                <a:solidFill>
                  <a:srgbClr val="272123"/>
                </a:solidFill>
              </a:rPr>
              <a:t>  </a:t>
            </a:r>
            <a:r>
              <a:rPr lang="en-US" altLang="ko-KR" sz="1600" b="1" dirty="0">
                <a:solidFill>
                  <a:srgbClr val="272123"/>
                </a:solidFill>
              </a:rPr>
              <a:t>z+</a:t>
            </a:r>
            <a:r>
              <a:rPr lang="ko-KR" altLang="en-US" sz="1600" b="1" dirty="0">
                <a:solidFill>
                  <a:srgbClr val="272123"/>
                </a:solidFill>
              </a:rPr>
              <a:t> </a:t>
            </a:r>
            <a:r>
              <a:rPr lang="en-US" altLang="ko-KR" sz="1600" b="1" dirty="0">
                <a:solidFill>
                  <a:srgbClr val="272123"/>
                </a:solidFill>
              </a:rPr>
              <a:t>, z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8" name="화살표: 왼쪽으로 구부러짐 7">
            <a:extLst>
              <a:ext uri="{FF2B5EF4-FFF2-40B4-BE49-F238E27FC236}">
                <a16:creationId xmlns:a16="http://schemas.microsoft.com/office/drawing/2014/main" id="{156D24CD-18F7-4405-969C-041DDC2643FE}"/>
              </a:ext>
            </a:extLst>
          </p:cNvPr>
          <p:cNvSpPr/>
          <p:nvPr/>
        </p:nvSpPr>
        <p:spPr>
          <a:xfrm rot="11187991">
            <a:off x="819286" y="5304599"/>
            <a:ext cx="439236" cy="139462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5A03E-9B59-44A2-B746-73AFF9FF30DA}"/>
              </a:ext>
            </a:extLst>
          </p:cNvPr>
          <p:cNvSpPr txBox="1"/>
          <p:nvPr/>
        </p:nvSpPr>
        <p:spPr>
          <a:xfrm>
            <a:off x="6413809" y="6356350"/>
            <a:ext cx="767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z</a:t>
            </a:r>
            <a:r>
              <a:rPr lang="en-US" altLang="ko-KR" sz="1600" b="1" baseline="-25000" dirty="0"/>
              <a:t>e</a:t>
            </a:r>
            <a:r>
              <a:rPr lang="en-US" altLang="ko-KR" sz="1600" b="1" dirty="0"/>
              <a:t>+, z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2" name="화살표: 오른쪽으로 구부러짐 11">
            <a:extLst>
              <a:ext uri="{FF2B5EF4-FFF2-40B4-BE49-F238E27FC236}">
                <a16:creationId xmlns:a16="http://schemas.microsoft.com/office/drawing/2014/main" id="{5FDCA154-FCDD-4AAF-AEAC-EB4AAACA05A0}"/>
              </a:ext>
            </a:extLst>
          </p:cNvPr>
          <p:cNvSpPr/>
          <p:nvPr/>
        </p:nvSpPr>
        <p:spPr>
          <a:xfrm rot="9579975">
            <a:off x="6642675" y="5432735"/>
            <a:ext cx="252423" cy="9831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8191CB-556A-4B07-A7F2-2F671982C436}"/>
              </a:ext>
            </a:extLst>
          </p:cNvPr>
          <p:cNvSpPr txBox="1"/>
          <p:nvPr/>
        </p:nvSpPr>
        <p:spPr>
          <a:xfrm>
            <a:off x="6642539" y="2543418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S</a:t>
            </a:r>
          </a:p>
          <a:p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Examplar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G(E(I), E(S), w)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Artistic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G(z1, N(z2), w)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F6C1B-87A2-487F-85B8-6280D25FB4C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712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6" name="Picture 2" descr="C:\Users\KM LEE\Desktop\1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6" y="1723920"/>
            <a:ext cx="1352984" cy="49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M LEE\Desktop\4646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78" y="1880812"/>
            <a:ext cx="3870220" cy="46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32398" y="882386"/>
            <a:ext cx="30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Control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8575" y="1679322"/>
            <a:ext cx="18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39931" y="1679322"/>
            <a:ext cx="18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GAN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8CE94-D4FD-4CE6-9E42-DCE2FC615E80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692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요약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Abstract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2398" y="882386"/>
            <a:ext cx="30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Control: 8~18 Layer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3214997" y="2420888"/>
            <a:ext cx="3661259" cy="2592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8351" y="1819563"/>
            <a:ext cx="1834646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동일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매핑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네트워크와 </a:t>
            </a:r>
            <a:r>
              <a:rPr lang="ko-KR" altLang="en-US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아핀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변환 블록을 거치고 </a:t>
            </a:r>
            <a:r>
              <a:rPr lang="en-US" altLang="ko-KR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가중치 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값을 반영하여 융합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932040" y="5121188"/>
            <a:ext cx="1944216" cy="1080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6256" y="4828510"/>
            <a:ext cx="22267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색상 값을 특성화하기 위해 사용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92076" y="2158117"/>
            <a:ext cx="1296148" cy="443923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491F15-B1BA-4125-9943-DBE02EE0B8A1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529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36096" y="882386"/>
            <a:ext cx="345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Control: 1~7 Layer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229EFEEA-EDAB-4365-8810-AA795BAE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74" y="1534337"/>
            <a:ext cx="5467659" cy="50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6445375" y="2420888"/>
            <a:ext cx="430881" cy="69481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20272" y="1819563"/>
            <a:ext cx="183464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 </a:t>
            </a:r>
            <a:r>
              <a:rPr lang="en-US" altLang="ko-KR" sz="14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Conrol</a:t>
            </a:r>
            <a:r>
              <a:rPr lang="ko-KR" altLang="en-US" sz="14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위해 스타일을 특성화하는 </a:t>
            </a:r>
            <a:r>
              <a:rPr lang="en-US" altLang="ko-KR" sz="14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endParaRPr lang="ko-KR" altLang="en-US" sz="1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004048" y="4370733"/>
            <a:ext cx="1872208" cy="6424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09732" y="4828510"/>
            <a:ext cx="222676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포함된 변조 </a:t>
            </a: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잔차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블록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292076" y="2158117"/>
            <a:ext cx="1296148" cy="443923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86EC3F-0537-44E9-BE11-5CA489A6FB23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579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98575" y="1679322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4897" y="2221073"/>
            <a:ext cx="594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 후 모델의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중요함을 지적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4871378" y="2736939"/>
            <a:ext cx="288032" cy="75753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344522" y="3634826"/>
            <a:ext cx="734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도중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제외한 다른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SubModule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4887288" y="4161242"/>
            <a:ext cx="288032" cy="75753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59670" y="5265960"/>
            <a:ext cx="77994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등의 모듈 적용 후 </a:t>
            </a:r>
            <a:r>
              <a:rPr lang="en-US" altLang="ko-KR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변화를 시뮬레이션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80D501-3D3A-4BB9-BE9A-AD05AE1B133F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305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098" name="Picture 2" descr="C:\Users\KM LEE\Desktop\zzzzzzzzzzzzzzzzzzzz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26681"/>
            <a:ext cx="698341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599" y="4067256"/>
            <a:ext cx="60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모든 가중치를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2702" y="4725144"/>
            <a:ext cx="6086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가중치를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결과와 가장 비슷한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외부 스타일을 주입하기로 결정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블록 내부 모듈로는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+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2702" y="4540010"/>
            <a:ext cx="210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Decision: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4A6726-D43A-46F7-96F5-8C7045E4F6E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119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188579" y="1988840"/>
            <a:ext cx="6695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계층적 스타일 모델링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유연한 스타일 조작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모델의 가중치를 건드리지 않음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모드 붕괴 완화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Block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loss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이점 획득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05988F-55DA-4769-B706-7B9F8E6A442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787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Users\KM LEE\Desktop\zbbdbb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042"/>
            <a:ext cx="685006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3948" y="4201455"/>
            <a:ext cx="7999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Stage-1 : Color transfer on source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도메인 내에서 색상 전달 담당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Block Convolution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가중치를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가깝게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색상 변환 블록 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Matrices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설정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Coarse Style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스타일로부터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Fine style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스타일로부터 확보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Stylegan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스타일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믹싱과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유사한 효과를 가져옴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6403DA-22E9-47BD-9893-864E7B4A402B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739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Users\KM LEE\Desktop\zbbdbb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042"/>
            <a:ext cx="685006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3948" y="4201455"/>
            <a:ext cx="7999049" cy="242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Stage-2 : Structure transfer on source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/>
              <a:t>Middle Style Capture</a:t>
            </a:r>
            <a:r>
              <a:rPr lang="ko-KR" altLang="en-US" sz="1600" b="1" dirty="0"/>
              <a:t>하고 </a:t>
            </a:r>
            <a:r>
              <a:rPr lang="en-US" altLang="ko-KR" sz="1600" b="1" dirty="0"/>
              <a:t>transfer</a:t>
            </a:r>
            <a:r>
              <a:rPr lang="ko-KR" altLang="en-US" sz="1600" b="1" dirty="0"/>
              <a:t>하기 위한 외부 </a:t>
            </a:r>
            <a:r>
              <a:rPr lang="en-US" altLang="ko-KR" sz="1600" b="1" dirty="0"/>
              <a:t>Style Path</a:t>
            </a:r>
            <a:r>
              <a:rPr lang="ko-KR" altLang="en-US" sz="1600" b="1" dirty="0"/>
              <a:t>를 완전 훈련 목표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latent code : z1, z2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sz="16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˜z2는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E</a:t>
            </a:r>
            <a:r>
              <a:rPr lang="ko-KR" altLang="ko-KR" sz="1600" b="1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(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g(z2)</a:t>
            </a:r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에서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16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샘플링</a:t>
            </a:r>
            <a:endParaRPr lang="en-US" altLang="ko-KR" sz="1600" b="1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i="0" dirty="0" err="1">
                <a:solidFill>
                  <a:srgbClr val="222222"/>
                </a:solidFill>
                <a:effectLst/>
                <a:latin typeface="+mj-lt"/>
              </a:rPr>
              <a:t>z</a:t>
            </a:r>
            <a:r>
              <a:rPr lang="en-US" altLang="ko-KR" sz="1600" b="1" i="0" baseline="-25000" dirty="0" err="1">
                <a:solidFill>
                  <a:srgbClr val="222222"/>
                </a:solidFill>
                <a:effectLst/>
                <a:latin typeface="+mj-lt"/>
              </a:rPr>
              <a:t>l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+mj-lt"/>
              </a:rPr>
              <a:t>+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+mj-lt"/>
              </a:rPr>
              <a:t>에서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+mj-lt"/>
              </a:rPr>
              <a:t>l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+mj-lt"/>
              </a:rPr>
              <a:t>은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b="1" dirty="0" err="1">
                <a:solidFill>
                  <a:srgbClr val="222222"/>
                </a:solidFill>
                <a:latin typeface="+mj-lt"/>
              </a:rPr>
              <a:t>Stylemixing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이 발생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.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z1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과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(18-l) z2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b="1" dirty="0" err="1">
                <a:solidFill>
                  <a:srgbClr val="222222"/>
                </a:solidFill>
                <a:latin typeface="+mj-lt"/>
              </a:rPr>
              <a:t>concat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하며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7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b="1" dirty="0">
                <a:solidFill>
                  <a:srgbClr val="222222"/>
                </a:solidFill>
                <a:latin typeface="+mj-lt"/>
              </a:rPr>
              <a:t>5</a:t>
            </a:r>
            <a:r>
              <a:rPr lang="ko-KR" altLang="en-US" sz="1600" b="1" dirty="0">
                <a:solidFill>
                  <a:srgbClr val="222222"/>
                </a:solidFill>
                <a:latin typeface="+mj-lt"/>
              </a:rPr>
              <a:t>까지 줄임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B5F04-3FC0-4800-BDA6-717E28B2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25" y="4509120"/>
            <a:ext cx="6094055" cy="6558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10701CA-A828-419A-8D1E-E0A97BA208F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043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6076" y="1910922"/>
            <a:ext cx="7999049" cy="398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Stage-3 : Style transfer on target domain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최종적으로 기존 도메인을 목표 도메인으로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Perceptual loss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contextual loss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matching loss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합인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loss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Lcon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정규화와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loss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b="1" i="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최종 손실함수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26B6B-5474-485A-B904-BB6A0EA0F3A2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76A25B-23CC-4F46-A489-B330F3E1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1" y="2633199"/>
            <a:ext cx="3212219" cy="4398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2E00C3-6E91-4F4E-8EC1-23F2E6BF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505" y="3632360"/>
            <a:ext cx="6659142" cy="5167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6E35F6-EC8D-4C72-B4EC-35CF70569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818692"/>
            <a:ext cx="4817100" cy="4068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38B169-D132-4E37-AF74-57180E9DA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5895154"/>
            <a:ext cx="5313670" cy="5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63888" y="3005599"/>
            <a:ext cx="2511368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</a:rPr>
                <a:t>Experiment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C8F5E-D32C-4440-AF28-EADA947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59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60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Users\KM LEE\Desktop\456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467635"/>
            <a:ext cx="775493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6882" y="2132856"/>
            <a:ext cx="1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Paired Data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89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Abstract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8576" y="1934830"/>
            <a:ext cx="71214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고유한 스타일 경로와 외부 스타일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경로를 사용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자연스러운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Style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transfer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방식 제공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외부 스타일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경로를 통해 색상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&amp;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구조를 계층적으로 변조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모델의 생성 공간을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Target Domain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으로 원활하게 변환하기 위해 새로운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점진적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fine-tunning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체계 도입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3147" y="5630470"/>
            <a:ext cx="210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State-Of-The-Art</a:t>
            </a:r>
          </a:p>
        </p:txBody>
      </p:sp>
      <p:sp>
        <p:nvSpPr>
          <p:cNvPr id="12" name="갈매기형 수장 11"/>
          <p:cNvSpPr/>
          <p:nvPr/>
        </p:nvSpPr>
        <p:spPr>
          <a:xfrm>
            <a:off x="5605496" y="573792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457845" y="5737927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D9E31-2FFB-4E19-9EE4-0242250B7D36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B04A24-952F-491A-BA75-9A81F3400636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DCCFA-D722-49A5-B266-6786DEECDA9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2861E8-D289-457E-AE28-8BAAF9197908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3AF617-AF01-4DBD-8C35-05087598454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D741E6-B70A-4826-93D7-4475E971684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7CC16C-F9D9-4F79-83A1-7AD2E7E7E32C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ABC809-78CD-49E7-8331-2E4BC336B358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0000AF-5174-49DE-941E-B6979C1DEDB6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91C268-A2A0-49B3-862D-C0BCD04A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100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10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29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 Lambda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C:\Users\KM LEE\Desktop\1597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548825"/>
            <a:ext cx="7687239" cy="23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8846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3192" y="3587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292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Progressive fine-tuning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C:\Users\KM LEE\Desktop\46664441313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2" y="2577119"/>
            <a:ext cx="7764462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325100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35810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5616" y="1484784"/>
            <a:ext cx="311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Ablation Study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882" y="2132856"/>
            <a:ext cx="4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 of different layers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Users\KM LEE\Desktop\9997779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1" y="2645864"/>
            <a:ext cx="7726362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98575" y="6141539"/>
            <a:ext cx="71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밑에 적힌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숫자의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에만 외부 스타일을 주입 했을 때 변화 모습 </a:t>
            </a:r>
          </a:p>
        </p:txBody>
      </p:sp>
    </p:spTree>
    <p:extLst>
      <p:ext uri="{BB962C8B-B14F-4D97-AF65-F5344CB8AC3E}">
        <p14:creationId xmlns:p14="http://schemas.microsoft.com/office/powerpoint/2010/main" val="31853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5044" y="32572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6994" y="3587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EE247F-9835-4FB8-A113-F46D2EAD8EE2}"/>
              </a:ext>
            </a:extLst>
          </p:cNvPr>
          <p:cNvSpPr/>
          <p:nvPr/>
        </p:nvSpPr>
        <p:spPr>
          <a:xfrm>
            <a:off x="1198575" y="1016693"/>
            <a:ext cx="4093501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1B7E6-83DB-40EB-B734-83B4BB46D4F2}"/>
              </a:ext>
            </a:extLst>
          </p:cNvPr>
          <p:cNvSpPr txBox="1"/>
          <p:nvPr/>
        </p:nvSpPr>
        <p:spPr>
          <a:xfrm>
            <a:off x="1270584" y="983683"/>
            <a:ext cx="388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Limitation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F4EBB-34D4-4DFF-81A1-0D9105C57308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Abstract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5AA05-2ADD-408E-8976-CAB4DD6B57E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D4058-FBD8-41C2-BBA3-5B25C6C35EF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Introduction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00A51-AAB1-4FD4-8428-86EDD8F4221F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395BC-8015-4A94-A7B8-B4F984F27C88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41114D-17BC-4CDE-BD44-BB1E198C7E01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C0586-E1BE-458E-A187-E98674E673E4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22663-DD05-4184-905C-EC18393E8958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Related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A7549-EB30-4B7B-81B2-933303B58F3A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Portrait Style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5B792-618D-4620-8AEF-791982FDE6C9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Conclusion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C3490-CE2B-49EA-91B6-A93B5B06C32F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F9A4-4600-4DD1-8E6B-E37A09C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C:\Users\KM LEE\Desktop\777777777777777777777777777777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59" y="1632352"/>
            <a:ext cx="6079745" cy="33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0265" y="4999846"/>
            <a:ext cx="8102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모자와 같은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비얼굴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텍스쳐를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잘 감지하지 못함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부분 중 코 부분이 매우 부자연스러움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(c):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Extrinsic style dataset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앞머리가 없는 곱슬머리 이미지가 없어 표현 하지 못함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(d):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극도로 큰 눈 등 특이한 스타일은 표현 할 수 없음</a:t>
            </a:r>
          </a:p>
        </p:txBody>
      </p:sp>
    </p:spTree>
    <p:extLst>
      <p:ext uri="{BB962C8B-B14F-4D97-AF65-F5344CB8AC3E}">
        <p14:creationId xmlns:p14="http://schemas.microsoft.com/office/powerpoint/2010/main" val="18205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935304" cy="1015663"/>
            <a:chOff x="3720990" y="3152001"/>
            <a:chExt cx="1710368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OUTPUT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C8F5E-D32C-4440-AF28-EADA947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2050" name="Picture 2" descr="C:\Users\KM LEE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01" y="877188"/>
            <a:ext cx="7522170" cy="202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M LEE\Desktop\5555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65170"/>
            <a:ext cx="752217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75666-11E7-4122-8E20-CED0A0861EF2}"/>
              </a:ext>
            </a:extLst>
          </p:cNvPr>
          <p:cNvSpPr/>
          <p:nvPr/>
        </p:nvSpPr>
        <p:spPr>
          <a:xfrm>
            <a:off x="6182813" y="3262709"/>
            <a:ext cx="2133599" cy="2718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F3C5E9-A63F-41E3-A7AC-25494BA49A16}"/>
              </a:ext>
            </a:extLst>
          </p:cNvPr>
          <p:cNvSpPr/>
          <p:nvPr/>
        </p:nvSpPr>
        <p:spPr>
          <a:xfrm>
            <a:off x="6804248" y="703148"/>
            <a:ext cx="165618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가발이(가) 표시된 사진&#10;&#10;자동 생성된 설명">
            <a:extLst>
              <a:ext uri="{FF2B5EF4-FFF2-40B4-BE49-F238E27FC236}">
                <a16:creationId xmlns:a16="http://schemas.microsoft.com/office/drawing/2014/main" id="{729ECCCC-34CD-4CD5-A9FE-DBFD816F5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609877"/>
            <a:ext cx="4636833" cy="1553578"/>
          </a:xfrm>
          <a:prstGeom prst="rect">
            <a:avLst/>
          </a:prstGeom>
        </p:spPr>
      </p:pic>
      <p:pic>
        <p:nvPicPr>
          <p:cNvPr id="10" name="그림 9" descr="텍스트, 가발, 가장이(가) 표시된 사진&#10;&#10;자동 생성된 설명">
            <a:extLst>
              <a:ext uri="{FF2B5EF4-FFF2-40B4-BE49-F238E27FC236}">
                <a16:creationId xmlns:a16="http://schemas.microsoft.com/office/drawing/2014/main" id="{9B9DFDC7-7189-47BE-9DE5-EE806013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3717032"/>
            <a:ext cx="4636832" cy="1553578"/>
          </a:xfrm>
          <a:prstGeom prst="rect">
            <a:avLst/>
          </a:prstGeom>
        </p:spPr>
      </p:pic>
      <p:pic>
        <p:nvPicPr>
          <p:cNvPr id="12" name="그림 11" descr="텍스트, 가발이(가) 표시된 사진&#10;&#10;자동 생성된 설명">
            <a:extLst>
              <a:ext uri="{FF2B5EF4-FFF2-40B4-BE49-F238E27FC236}">
                <a16:creationId xmlns:a16="http://schemas.microsoft.com/office/drawing/2014/main" id="{A5604CAF-6A8C-422F-9C31-B09A1F25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5270610"/>
            <a:ext cx="4636831" cy="1553577"/>
          </a:xfrm>
          <a:prstGeom prst="rect">
            <a:avLst/>
          </a:prstGeom>
        </p:spPr>
      </p:pic>
      <p:pic>
        <p:nvPicPr>
          <p:cNvPr id="15" name="그림 14" descr="가발, 가장이(가) 표시된 사진&#10;&#10;자동 생성된 설명">
            <a:extLst>
              <a:ext uri="{FF2B5EF4-FFF2-40B4-BE49-F238E27FC236}">
                <a16:creationId xmlns:a16="http://schemas.microsoft.com/office/drawing/2014/main" id="{75BBE2F0-39F8-4C85-A6C2-B27437BFF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83" y="2163456"/>
            <a:ext cx="4636828" cy="15535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9DBA4D-B682-4E87-8822-35B4C6242B58}"/>
              </a:ext>
            </a:extLst>
          </p:cNvPr>
          <p:cNvSpPr/>
          <p:nvPr/>
        </p:nvSpPr>
        <p:spPr>
          <a:xfrm>
            <a:off x="5364088" y="609881"/>
            <a:ext cx="1535294" cy="627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8771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866DDE7-196D-4809-AA21-4D347C3B7B9C}"/>
              </a:ext>
            </a:extLst>
          </p:cNvPr>
          <p:cNvSpPr/>
          <p:nvPr/>
        </p:nvSpPr>
        <p:spPr>
          <a:xfrm rot="5400000">
            <a:off x="705969" y="119953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 descr="텍스트, 가장, 그룹이(가) 표시된 사진&#10;&#10;자동 생성된 설명">
            <a:extLst>
              <a:ext uri="{FF2B5EF4-FFF2-40B4-BE49-F238E27FC236}">
                <a16:creationId xmlns:a16="http://schemas.microsoft.com/office/drawing/2014/main" id="{1E68C6C8-6444-4D49-A9F3-1F094227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5319"/>
            <a:ext cx="6194630" cy="619463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D9399A8-90DD-4971-90C0-9379F27B38D4}"/>
              </a:ext>
            </a:extLst>
          </p:cNvPr>
          <p:cNvSpPr/>
          <p:nvPr/>
        </p:nvSpPr>
        <p:spPr>
          <a:xfrm>
            <a:off x="7596336" y="548680"/>
            <a:ext cx="124098" cy="595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6E61F8-547C-4704-8011-F59BA893A2A4}"/>
              </a:ext>
            </a:extLst>
          </p:cNvPr>
          <p:cNvSpPr/>
          <p:nvPr/>
        </p:nvSpPr>
        <p:spPr>
          <a:xfrm>
            <a:off x="1577557" y="6669949"/>
            <a:ext cx="5922127" cy="102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9218C-7BA2-418D-854C-68BF7AED356A}"/>
              </a:ext>
            </a:extLst>
          </p:cNvPr>
          <p:cNvSpPr txBox="1"/>
          <p:nvPr/>
        </p:nvSpPr>
        <p:spPr>
          <a:xfrm>
            <a:off x="7773626" y="3055317"/>
            <a:ext cx="126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DFB179-6EF0-4512-A6B2-81F9ADBCDA8E}"/>
              </a:ext>
            </a:extLst>
          </p:cNvPr>
          <p:cNvSpPr txBox="1"/>
          <p:nvPr/>
        </p:nvSpPr>
        <p:spPr>
          <a:xfrm>
            <a:off x="821583" y="6507720"/>
            <a:ext cx="728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5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848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Output(</a:t>
            </a:r>
            <a:r>
              <a:rPr lang="en-US" altLang="ko-KR" sz="14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argparse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712161-EFB4-4897-B2C7-30464F3A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DFE15-0677-41AC-A563-D41632D7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95" y="4017582"/>
            <a:ext cx="8035768" cy="2338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9895CC-30D4-47C6-927C-EC7E373A9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6" y="618441"/>
            <a:ext cx="7774145" cy="3378664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4D8FB5E-1BB1-49BB-A9EA-A37918F37B9A}"/>
              </a:ext>
            </a:extLst>
          </p:cNvPr>
          <p:cNvSpPr/>
          <p:nvPr/>
        </p:nvSpPr>
        <p:spPr>
          <a:xfrm rot="5400000">
            <a:off x="705969" y="166939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2924944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Architecture &amp; Source Code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7FB3BE-08A9-4E55-9638-05623130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배경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Background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5412C8-7436-4AB4-A560-BFA3A55D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4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2225" y="148570"/>
            <a:ext cx="1781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27" y="90872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536A93-CF88-4E54-9686-6196976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8" y="651102"/>
            <a:ext cx="7332300" cy="529817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555776" y="1628800"/>
            <a:ext cx="511256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43808" y="1988840"/>
            <a:ext cx="489654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2348880"/>
            <a:ext cx="4608512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99592" y="2996952"/>
            <a:ext cx="4320480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649336" y="3717032"/>
            <a:ext cx="3091016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99592" y="4077072"/>
            <a:ext cx="43204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129056" y="4365104"/>
            <a:ext cx="3307040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641224" y="4725144"/>
            <a:ext cx="4099128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971600" y="5085184"/>
            <a:ext cx="6768752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71600" y="5445224"/>
            <a:ext cx="4104456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558040"/>
            <a:ext cx="1259632" cy="1155481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2333650" y="107692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39752" y="104286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1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621682" y="169045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27784" y="166418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2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36220" y="2209635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349100" y="322115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907704" y="393438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415156" y="4357093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56757" y="321130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5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07704" y="391364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5724128" y="2348880"/>
            <a:ext cx="201622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899592" y="2636912"/>
            <a:ext cx="3889213" cy="954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7818898" y="2025569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74316" y="200422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48424" y="2189889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4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25200" y="4337720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7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4974352" y="2646452"/>
            <a:ext cx="2799964" cy="0"/>
          </a:xfrm>
          <a:prstGeom prst="line">
            <a:avLst/>
          </a:prstGeom>
          <a:ln w="444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6DD33237-E907-42D2-BB53-076A15625AAB}"/>
              </a:ext>
            </a:extLst>
          </p:cNvPr>
          <p:cNvSpPr/>
          <p:nvPr/>
        </p:nvSpPr>
        <p:spPr>
          <a:xfrm rot="5400000">
            <a:off x="714667" y="123010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DEA6A-7814-4AAF-A2EC-3A4F36974FAC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20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3062" y="7310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11XcolorTransform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6469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88590" y="112474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4234" y="957644"/>
            <a:ext cx="7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x7</a:t>
            </a:r>
            <a:endParaRPr lang="ko-KR" alt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80012" y="1466607"/>
            <a:ext cx="864096" cy="240836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2348B86-C9CF-4CE6-805B-2F90B5D41FEE}"/>
              </a:ext>
            </a:extLst>
          </p:cNvPr>
          <p:cNvSpPr/>
          <p:nvPr/>
        </p:nvSpPr>
        <p:spPr>
          <a:xfrm rot="5400000">
            <a:off x="715350" y="16573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1C04FF-B299-4A12-892F-0540AEBF1A8B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504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7789" y="159741"/>
            <a:ext cx="2260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1357307"/>
            <a:ext cx="84219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BD263F-DAB4-4473-B5E2-0B826C6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0" y="660379"/>
            <a:ext cx="7219950" cy="4695825"/>
          </a:xfrm>
          <a:prstGeom prst="rect">
            <a:avLst/>
          </a:prstGeom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BDB6E64-8A94-4647-BB86-42175669F647}"/>
              </a:ext>
            </a:extLst>
          </p:cNvPr>
          <p:cNvSpPr/>
          <p:nvPr/>
        </p:nvSpPr>
        <p:spPr>
          <a:xfrm rot="5400000">
            <a:off x="710387" y="168737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 Utilize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35730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1760" y="692696"/>
            <a:ext cx="2304256" cy="3528392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16016" y="578349"/>
            <a:ext cx="432048" cy="309373"/>
            <a:chOff x="4716016" y="578349"/>
            <a:chExt cx="432048" cy="309373"/>
          </a:xfrm>
        </p:grpSpPr>
        <p:sp>
          <p:nvSpPr>
            <p:cNvPr id="25" name="타원 24"/>
            <p:cNvSpPr/>
            <p:nvPr/>
          </p:nvSpPr>
          <p:spPr>
            <a:xfrm>
              <a:off x="4760598" y="599690"/>
              <a:ext cx="300236" cy="28803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6016" y="578349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2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8359448" y="998294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93542" y="977521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3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176" y="576753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X 32 </a:t>
            </a:r>
            <a:r>
              <a:rPr lang="ko-KR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까지 </a:t>
            </a:r>
            <a:r>
              <a:rPr lang="en-US" altLang="ko-KR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ModRes</a:t>
            </a:r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</a:t>
            </a:r>
          </a:p>
        </p:txBody>
      </p:sp>
      <p:cxnSp>
        <p:nvCxnSpPr>
          <p:cNvPr id="29" name="꺾인 연결선 28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B0179A99-63A2-4BC5-B928-50347B71E6B9}"/>
              </a:ext>
            </a:extLst>
          </p:cNvPr>
          <p:cNvSpPr/>
          <p:nvPr/>
        </p:nvSpPr>
        <p:spPr>
          <a:xfrm rot="5400000">
            <a:off x="713685" y="168737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DC5CE8-230C-4852-87EA-ECC45285F3A0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986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Block </a:t>
            </a: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endParaRPr lang="en-US" altLang="ko-KR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8972" y="180575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80112" y="1340768"/>
            <a:ext cx="1512168" cy="525658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856911" y="2244735"/>
            <a:ext cx="432048" cy="307777"/>
            <a:chOff x="7774316" y="2010562"/>
            <a:chExt cx="432048" cy="307777"/>
          </a:xfrm>
        </p:grpSpPr>
        <p:sp>
          <p:nvSpPr>
            <p:cNvPr id="25" name="타원 24"/>
            <p:cNvSpPr/>
            <p:nvPr/>
          </p:nvSpPr>
          <p:spPr>
            <a:xfrm>
              <a:off x="7818898" y="2025569"/>
              <a:ext cx="300236" cy="28803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74316" y="2010562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5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꺾인 연결선 9"/>
          <p:cNvCxnSpPr/>
          <p:nvPr/>
        </p:nvCxnSpPr>
        <p:spPr>
          <a:xfrm>
            <a:off x="6901493" y="2601160"/>
            <a:ext cx="576064" cy="57488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77557" y="3029855"/>
            <a:ext cx="17230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linear layers</a:t>
            </a: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D24244A-5CCE-4732-A02F-CA919F4D5286}"/>
              </a:ext>
            </a:extLst>
          </p:cNvPr>
          <p:cNvSpPr/>
          <p:nvPr/>
        </p:nvSpPr>
        <p:spPr>
          <a:xfrm rot="5400000">
            <a:off x="696997" y="21358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1F515-405B-45A4-860E-0B8F172E38E9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744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7789" y="159741"/>
            <a:ext cx="3700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Block </a:t>
            </a:r>
            <a:r>
              <a:rPr lang="en-US" altLang="ko-KR" sz="20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283" y="229341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BD263F-DAB4-4473-B5E2-0B826C6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KM LEE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1" y="623008"/>
            <a:ext cx="7964461" cy="39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F33FC96B-2814-43FB-97AD-C6356891D508}"/>
              </a:ext>
            </a:extLst>
          </p:cNvPr>
          <p:cNvSpPr/>
          <p:nvPr/>
        </p:nvSpPr>
        <p:spPr>
          <a:xfrm rot="5400000">
            <a:off x="714667" y="262736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3A890-1338-4239-9F4B-7B71AD251A08}"/>
              </a:ext>
            </a:extLst>
          </p:cNvPr>
          <p:cNvSpPr txBox="1"/>
          <p:nvPr/>
        </p:nvSpPr>
        <p:spPr>
          <a:xfrm>
            <a:off x="107503" y="27800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05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flipV="1">
            <a:off x="5436096" y="1156507"/>
            <a:ext cx="504056" cy="360040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980728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ResBlock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ko-KR" sz="1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AdaIN</a:t>
            </a:r>
            <a:r>
              <a:rPr lang="en-US" altLang="ko-KR" sz="1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block</a:t>
            </a:r>
            <a:endParaRPr lang="ko-KR" altLang="en-US" sz="1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5463" y="980728"/>
            <a:ext cx="228030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3062" y="7310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20108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4234" y="9576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x7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35486" y="4319788"/>
            <a:ext cx="300236" cy="288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90904" y="4298447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6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44008" y="4077072"/>
            <a:ext cx="4455410" cy="232230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A889DC7E-C679-4F16-B9E7-9B8F734B5653}"/>
              </a:ext>
            </a:extLst>
          </p:cNvPr>
          <p:cNvSpPr/>
          <p:nvPr/>
        </p:nvSpPr>
        <p:spPr>
          <a:xfrm rot="5400000">
            <a:off x="705969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4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9" y="664657"/>
            <a:ext cx="6251621" cy="5734717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5148064" y="4869160"/>
            <a:ext cx="1944216" cy="130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0312" y="4869160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1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179310" y="4835276"/>
            <a:ext cx="1964690" cy="3557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48264" y="45718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KM LEE\Desktop\c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57301"/>
            <a:ext cx="3630787" cy="9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682C5BD5-0F1B-4D7E-916F-DE4E447C9643}"/>
              </a:ext>
            </a:extLst>
          </p:cNvPr>
          <p:cNvSpPr/>
          <p:nvPr/>
        </p:nvSpPr>
        <p:spPr>
          <a:xfrm rot="5400000">
            <a:off x="715654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13848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Color Transform block</a:t>
            </a:r>
            <a:endParaRPr lang="ko-KR" altLang="en-US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72545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01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DBE93C-F475-4C2E-874C-9BBD877E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8590" y="1070174"/>
            <a:ext cx="15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KM LEE\Desktop\cc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57301"/>
            <a:ext cx="3630787" cy="9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M LEE\Desktop\g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4" y="665646"/>
            <a:ext cx="4454952" cy="539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M LEE\Desktop\v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44" y="1679322"/>
            <a:ext cx="3448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08104" y="1819563"/>
            <a:ext cx="720080" cy="1692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0029" y="6415801"/>
            <a:ext cx="13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prstClr val="black"/>
                </a:solidFill>
              </a:rPr>
              <a:t>1024 X 1024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00392" y="1904201"/>
            <a:ext cx="966491" cy="202885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84168" y="1268760"/>
            <a:ext cx="2694683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504" y="273040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05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CACFF27F-2424-488A-98CC-F8771850FCFF}"/>
              </a:ext>
            </a:extLst>
          </p:cNvPr>
          <p:cNvSpPr/>
          <p:nvPr/>
        </p:nvSpPr>
        <p:spPr>
          <a:xfrm rot="5400000">
            <a:off x="714667" y="3055531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6E82114-C4C6-4BDE-8726-0E68C4C0B9B9}"/>
              </a:ext>
            </a:extLst>
          </p:cNvPr>
          <p:cNvSpPr/>
          <p:nvPr/>
        </p:nvSpPr>
        <p:spPr>
          <a:xfrm>
            <a:off x="3444070" y="5474950"/>
            <a:ext cx="71995" cy="911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8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</a:rPr>
              <a:t>Q &amp;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METATAXI</a:t>
            </a:r>
            <a:r>
              <a:rPr lang="ko-KR" altLang="en-US" sz="140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  </a:t>
            </a:r>
            <a:r>
              <a:rPr lang="en-US" altLang="ko-KR" sz="140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|  </a:t>
            </a:r>
            <a:r>
              <a:rPr lang="ko-KR" altLang="en-US" sz="140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85000"/>
                  </a:prstClr>
                </a:solidFill>
              </a:rPr>
              <a:t>이재호</a:t>
            </a:r>
            <a:endParaRPr lang="en-US" altLang="ko-KR" sz="140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9E33A-818F-4641-A749-150A479D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73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F14C4-1BBC-415C-AF45-43500E7B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F6ED3C-DC26-41F3-ACF5-5FA1EDC9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72" y="1662530"/>
            <a:ext cx="4607840" cy="47044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183019-9AB5-47AE-8F25-1EF73D71D80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C087EA-EAC2-4BFD-BE54-A1B29082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F72470-DA52-4AC7-9CCC-00679AA9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97" y="1473893"/>
            <a:ext cx="6665562" cy="461757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9F729F-411E-4A89-9DD1-7FA0E2152EB9}"/>
              </a:ext>
            </a:extLst>
          </p:cNvPr>
          <p:cNvSpPr/>
          <p:nvPr/>
        </p:nvSpPr>
        <p:spPr>
          <a:xfrm>
            <a:off x="3159865" y="2780928"/>
            <a:ext cx="1196111" cy="1407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CE1B4-6A8D-4558-9BCB-5D3352E5A235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825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6B5237-2790-45E8-B5A9-828F476F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5CBEDF1E-94FE-4EA4-AE52-F8364483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8324067" cy="2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3026296-A2C9-4011-8507-48AED23B3A7C}"/>
              </a:ext>
            </a:extLst>
          </p:cNvPr>
          <p:cNvSpPr txBox="1"/>
          <p:nvPr/>
        </p:nvSpPr>
        <p:spPr>
          <a:xfrm>
            <a:off x="743326" y="5427283"/>
            <a:ext cx="887536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>
                <a:latin typeface="+mn-ea"/>
              </a:rPr>
              <a:t>FPN</a:t>
            </a:r>
            <a:r>
              <a:rPr lang="ko-KR" altLang="en-US" sz="1600" dirty="0">
                <a:latin typeface="+mn-ea"/>
              </a:rPr>
              <a:t>은</a:t>
            </a:r>
            <a:r>
              <a:rPr lang="ko-KR" altLang="en-US" sz="1600" b="1" dirty="0">
                <a:latin typeface="+mn-ea"/>
              </a:rPr>
              <a:t> 앞서 계산된 특징을 재사용</a:t>
            </a:r>
            <a:r>
              <a:rPr lang="ko-KR" altLang="en-US" sz="1600" dirty="0">
                <a:latin typeface="+mn-ea"/>
              </a:rPr>
              <a:t>하므로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semantic </a:t>
            </a:r>
            <a:r>
              <a:rPr lang="ko-KR" altLang="en-US" sz="1600" dirty="0">
                <a:latin typeface="+mn-ea"/>
              </a:rPr>
              <a:t>정보를 보다 효율적으로 추출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A483D-89F5-4259-9E36-02EEAD9A7396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2739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DD8D9E-79A1-452D-A468-702E1EB6CA26}"/>
              </a:ext>
            </a:extLst>
          </p:cNvPr>
          <p:cNvSpPr/>
          <p:nvPr/>
        </p:nvSpPr>
        <p:spPr>
          <a:xfrm>
            <a:off x="1198576" y="1016693"/>
            <a:ext cx="2880320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8C6DEF-6C30-41AB-942A-B1F64B48FBBC}"/>
              </a:ext>
            </a:extLst>
          </p:cNvPr>
          <p:cNvSpPr txBox="1"/>
          <p:nvPr/>
        </p:nvSpPr>
        <p:spPr>
          <a:xfrm>
            <a:off x="1270584" y="983683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Background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EFB01-6268-49A2-B382-A956B216B6DD}"/>
              </a:ext>
            </a:extLst>
          </p:cNvPr>
          <p:cNvSpPr txBox="1"/>
          <p:nvPr/>
        </p:nvSpPr>
        <p:spPr>
          <a:xfrm>
            <a:off x="794310" y="138481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Abstract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D7A0B3-15D4-458A-BD00-39874C1C3727}"/>
              </a:ext>
            </a:extLst>
          </p:cNvPr>
          <p:cNvSpPr txBox="1"/>
          <p:nvPr/>
        </p:nvSpPr>
        <p:spPr>
          <a:xfrm>
            <a:off x="1741500" y="138481"/>
            <a:ext cx="116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Background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30126-A771-426F-86CB-AE33181B6699}"/>
              </a:ext>
            </a:extLst>
          </p:cNvPr>
          <p:cNvSpPr txBox="1"/>
          <p:nvPr/>
        </p:nvSpPr>
        <p:spPr>
          <a:xfrm>
            <a:off x="101751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2C0BA-2598-4CF7-96E1-BC62FC454283}"/>
              </a:ext>
            </a:extLst>
          </p:cNvPr>
          <p:cNvSpPr txBox="1"/>
          <p:nvPr/>
        </p:nvSpPr>
        <p:spPr>
          <a:xfrm>
            <a:off x="101751" y="420145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CC309E-1411-40DA-B609-A156A89B7CD5}"/>
              </a:ext>
            </a:extLst>
          </p:cNvPr>
          <p:cNvSpPr txBox="1"/>
          <p:nvPr/>
        </p:nvSpPr>
        <p:spPr>
          <a:xfrm>
            <a:off x="114165" y="37287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9655C-F883-4973-92E1-CCD6600E8747}"/>
              </a:ext>
            </a:extLst>
          </p:cNvPr>
          <p:cNvSpPr txBox="1"/>
          <p:nvPr/>
        </p:nvSpPr>
        <p:spPr>
          <a:xfrm>
            <a:off x="107174" y="325594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6A7338-DB1D-4692-929A-3876C7037794}"/>
              </a:ext>
            </a:extLst>
          </p:cNvPr>
          <p:cNvSpPr txBox="1"/>
          <p:nvPr/>
        </p:nvSpPr>
        <p:spPr>
          <a:xfrm>
            <a:off x="2840125" y="138481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Introduction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5874D7-5D57-47DE-8020-3565C105367A}"/>
              </a:ext>
            </a:extLst>
          </p:cNvPr>
          <p:cNvSpPr txBox="1"/>
          <p:nvPr/>
        </p:nvSpPr>
        <p:spPr>
          <a:xfrm>
            <a:off x="3997753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Related 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119-882B-4C74-85DE-A5930AB6CEDE}"/>
              </a:ext>
            </a:extLst>
          </p:cNvPr>
          <p:cNvSpPr txBox="1"/>
          <p:nvPr/>
        </p:nvSpPr>
        <p:spPr>
          <a:xfrm>
            <a:off x="5219422" y="11138"/>
            <a:ext cx="1225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Portrait Style Transfer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21976-F60D-4CE1-ACCE-F6BB503AE4C8}"/>
              </a:ext>
            </a:extLst>
          </p:cNvPr>
          <p:cNvSpPr txBox="1"/>
          <p:nvPr/>
        </p:nvSpPr>
        <p:spPr>
          <a:xfrm>
            <a:off x="6445375" y="113678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Experiment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708BD1-F463-4E89-BBA0-F0E63DA5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167B605-31C8-49A5-89D5-946D276D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88" y="2452057"/>
            <a:ext cx="8333516" cy="22848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90AC88-CC47-4195-8E74-306DA036702E}"/>
              </a:ext>
            </a:extLst>
          </p:cNvPr>
          <p:cNvSpPr txBox="1"/>
          <p:nvPr/>
        </p:nvSpPr>
        <p:spPr>
          <a:xfrm>
            <a:off x="7667044" y="109620"/>
            <a:ext cx="1225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166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2003</Words>
  <Application>Microsoft Office PowerPoint</Application>
  <PresentationFormat>화면 슬라이드 쇼(4:3)</PresentationFormat>
  <Paragraphs>943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bitcamp</cp:lastModifiedBy>
  <cp:revision>133</cp:revision>
  <dcterms:created xsi:type="dcterms:W3CDTF">2013-09-05T09:43:46Z</dcterms:created>
  <dcterms:modified xsi:type="dcterms:W3CDTF">2022-04-26T01:03:19Z</dcterms:modified>
</cp:coreProperties>
</file>